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dole" panose="020B0604020202020204" charset="0"/>
      <p:regular r:id="rId19"/>
    </p:embeddedFont>
    <p:embeddedFont>
      <p:font typeface="League Spartan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6000"/>
          </a:blip>
          <a:srcRect l="23579" r="23579"/>
          <a:stretch>
            <a:fillRect/>
          </a:stretch>
        </p:blipFill>
        <p:spPr>
          <a:xfrm>
            <a:off x="10952904" y="-309866"/>
            <a:ext cx="7684234" cy="1090673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5885920"/>
            <a:ext cx="13732956" cy="17263903"/>
            <a:chOff x="0" y="0"/>
            <a:chExt cx="18310608" cy="23018538"/>
          </a:xfrm>
        </p:grpSpPr>
        <p:sp>
          <p:nvSpPr>
            <p:cNvPr id="4" name="AutoShape 4"/>
            <p:cNvSpPr/>
            <p:nvPr/>
          </p:nvSpPr>
          <p:spPr>
            <a:xfrm>
              <a:off x="0" y="7847894"/>
              <a:ext cx="14250739" cy="13716000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AutoShape 5"/>
            <p:cNvSpPr/>
            <p:nvPr/>
          </p:nvSpPr>
          <p:spPr>
            <a:xfrm rot="-782927">
              <a:off x="9329737" y="387414"/>
              <a:ext cx="5975721" cy="22243709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6" name="AutoShape 6"/>
            <p:cNvSpPr/>
            <p:nvPr/>
          </p:nvSpPr>
          <p:spPr>
            <a:xfrm rot="-782927">
              <a:off x="15801997" y="6526202"/>
              <a:ext cx="732723" cy="15814892"/>
            </a:xfrm>
            <a:prstGeom prst="rect">
              <a:avLst/>
            </a:prstGeom>
            <a:solidFill>
              <a:srgbClr val="FDD05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2509900"/>
            <a:ext cx="10399706" cy="5267200"/>
            <a:chOff x="0" y="0"/>
            <a:chExt cx="13866275" cy="7022934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0"/>
              <a:ext cx="13866275" cy="5949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50"/>
                </a:lnSpc>
              </a:pPr>
              <a:r>
                <a:rPr lang="en-US" sz="10500" spc="262">
                  <a:solidFill>
                    <a:srgbClr val="FDD05A"/>
                  </a:solidFill>
                  <a:latin typeface="League Spartan"/>
                </a:rPr>
                <a:t>AIRLINE RESERVATION SYSTEM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279560"/>
              <a:ext cx="13860930" cy="743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42702" y="-423751"/>
            <a:ext cx="7553102" cy="11134502"/>
          </a:xfrm>
          <a:prstGeom prst="rect">
            <a:avLst/>
          </a:prstGeom>
          <a:solidFill>
            <a:srgbClr val="FDD05A"/>
          </a:solidFill>
        </p:spPr>
      </p:sp>
      <p:sp>
        <p:nvSpPr>
          <p:cNvPr id="3" name="TextBox 3"/>
          <p:cNvSpPr txBox="1"/>
          <p:nvPr/>
        </p:nvSpPr>
        <p:spPr>
          <a:xfrm>
            <a:off x="8113636" y="1722467"/>
            <a:ext cx="9156907" cy="453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Login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Sign up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Update customer information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Search Flight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Book ticket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Cancellation of reservation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025563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315" dirty="0">
                <a:solidFill>
                  <a:srgbClr val="1C2529"/>
                </a:solidFill>
                <a:latin typeface="League Spartan"/>
              </a:rPr>
              <a:t>Customer FUNCTIO-NALITY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554835"/>
            <a:ext cx="2269326" cy="15771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 l="4121" r="4121"/>
          <a:stretch>
            <a:fillRect/>
          </a:stretch>
        </p:blipFill>
        <p:spPr>
          <a:xfrm>
            <a:off x="-263544" y="-209550"/>
            <a:ext cx="18815088" cy="68351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26651" y="1095060"/>
            <a:ext cx="8834697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 spc="174">
                <a:solidFill>
                  <a:srgbClr val="1C2529"/>
                </a:solidFill>
                <a:latin typeface="League Spartan"/>
              </a:rPr>
              <a:t> Process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78670" y="3177748"/>
            <a:ext cx="4951657" cy="5541087"/>
            <a:chOff x="0" y="0"/>
            <a:chExt cx="6602210" cy="7388116"/>
          </a:xfrm>
        </p:grpSpPr>
        <p:sp>
          <p:nvSpPr>
            <p:cNvPr id="5" name="TextBox 5"/>
            <p:cNvSpPr txBox="1"/>
            <p:nvPr/>
          </p:nvSpPr>
          <p:spPr>
            <a:xfrm>
              <a:off x="526480" y="5998948"/>
              <a:ext cx="5605209" cy="1389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TICKET RESERVATION PAGE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7" name="Group 7"/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5033" r="5033"/>
            <a:stretch>
              <a:fillRect/>
            </a:stretch>
          </p:blipFill>
          <p:spPr>
            <a:xfrm>
              <a:off x="354922" y="352221"/>
              <a:ext cx="5864369" cy="386627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29699" y="3177748"/>
            <a:ext cx="4951657" cy="5020387"/>
            <a:chOff x="0" y="0"/>
            <a:chExt cx="6602210" cy="6693849"/>
          </a:xfrm>
        </p:grpSpPr>
        <p:sp>
          <p:nvSpPr>
            <p:cNvPr id="11" name="TextBox 11"/>
            <p:cNvSpPr txBox="1"/>
            <p:nvPr/>
          </p:nvSpPr>
          <p:spPr>
            <a:xfrm>
              <a:off x="498500" y="5998948"/>
              <a:ext cx="5605209" cy="694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MAIN PAGE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13" name="Group 13"/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 l="5475" r="5475"/>
            <a:stretch>
              <a:fillRect/>
            </a:stretch>
          </p:blipFill>
          <p:spPr>
            <a:xfrm>
              <a:off x="368920" y="352221"/>
              <a:ext cx="5864369" cy="3866277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2106644" y="3177748"/>
            <a:ext cx="4951657" cy="5020387"/>
            <a:chOff x="0" y="0"/>
            <a:chExt cx="6602210" cy="6693849"/>
          </a:xfrm>
        </p:grpSpPr>
        <p:sp>
          <p:nvSpPr>
            <p:cNvPr id="17" name="TextBox 17"/>
            <p:cNvSpPr txBox="1"/>
            <p:nvPr/>
          </p:nvSpPr>
          <p:spPr>
            <a:xfrm>
              <a:off x="498500" y="5998948"/>
              <a:ext cx="5605209" cy="694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LOGIN PAGE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19" name="Group 19"/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/>
            <a:srcRect l="4401" r="4401"/>
            <a:stretch>
              <a:fillRect/>
            </a:stretch>
          </p:blipFill>
          <p:spPr>
            <a:xfrm>
              <a:off x="368920" y="352221"/>
              <a:ext cx="5864369" cy="386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 l="4121" r="4121"/>
          <a:stretch>
            <a:fillRect/>
          </a:stretch>
        </p:blipFill>
        <p:spPr>
          <a:xfrm>
            <a:off x="-263544" y="-209550"/>
            <a:ext cx="18815088" cy="68351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26651" y="1095060"/>
            <a:ext cx="8834697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 spc="174">
                <a:solidFill>
                  <a:srgbClr val="1C2529"/>
                </a:solidFill>
                <a:latin typeface="League Spartan"/>
              </a:rPr>
              <a:t> Process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78670" y="3177748"/>
            <a:ext cx="4951657" cy="5020387"/>
            <a:chOff x="0" y="0"/>
            <a:chExt cx="6602210" cy="6693849"/>
          </a:xfrm>
        </p:grpSpPr>
        <p:sp>
          <p:nvSpPr>
            <p:cNvPr id="5" name="TextBox 5"/>
            <p:cNvSpPr txBox="1"/>
            <p:nvPr/>
          </p:nvSpPr>
          <p:spPr>
            <a:xfrm>
              <a:off x="526480" y="5998948"/>
              <a:ext cx="5605209" cy="694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ADD FLIGHT PAGE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7" name="Group 7"/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16093" r="16093"/>
            <a:stretch>
              <a:fillRect/>
            </a:stretch>
          </p:blipFill>
          <p:spPr>
            <a:xfrm>
              <a:off x="354922" y="352221"/>
              <a:ext cx="5864369" cy="386627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29699" y="3177748"/>
            <a:ext cx="4951657" cy="5020387"/>
            <a:chOff x="0" y="0"/>
            <a:chExt cx="6602210" cy="6693849"/>
          </a:xfrm>
        </p:grpSpPr>
        <p:sp>
          <p:nvSpPr>
            <p:cNvPr id="11" name="TextBox 11"/>
            <p:cNvSpPr txBox="1"/>
            <p:nvPr/>
          </p:nvSpPr>
          <p:spPr>
            <a:xfrm>
              <a:off x="498500" y="5998948"/>
              <a:ext cx="5605209" cy="694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ADD CUSTOMER PAGE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13" name="Group 13"/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 l="5633" r="5633"/>
            <a:stretch>
              <a:fillRect/>
            </a:stretch>
          </p:blipFill>
          <p:spPr>
            <a:xfrm>
              <a:off x="368920" y="352221"/>
              <a:ext cx="5864369" cy="3866277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2106644" y="3177748"/>
            <a:ext cx="4951657" cy="5020387"/>
            <a:chOff x="0" y="0"/>
            <a:chExt cx="6602210" cy="6693849"/>
          </a:xfrm>
        </p:grpSpPr>
        <p:sp>
          <p:nvSpPr>
            <p:cNvPr id="17" name="TextBox 17"/>
            <p:cNvSpPr txBox="1"/>
            <p:nvPr/>
          </p:nvSpPr>
          <p:spPr>
            <a:xfrm>
              <a:off x="498500" y="5998948"/>
              <a:ext cx="5605209" cy="694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CANCEL TICKET PAGE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19" name="Group 19"/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/>
            <a:srcRect t="1993" b="1993"/>
            <a:stretch>
              <a:fillRect/>
            </a:stretch>
          </p:blipFill>
          <p:spPr>
            <a:xfrm>
              <a:off x="368920" y="352221"/>
              <a:ext cx="5864369" cy="386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4090851" y="2596366"/>
            <a:ext cx="2825665" cy="4733697"/>
            <a:chOff x="0" y="0"/>
            <a:chExt cx="3767554" cy="6311596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3767554" cy="6311596"/>
            </a:xfrm>
            <a:prstGeom prst="rect">
              <a:avLst/>
            </a:prstGeom>
            <a:solidFill>
              <a:srgbClr val="1C2529"/>
            </a:solidFill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412" r="1412"/>
            <a:stretch>
              <a:fillRect/>
            </a:stretch>
          </p:blipFill>
          <p:spPr>
            <a:xfrm>
              <a:off x="122238" y="111445"/>
              <a:ext cx="3523078" cy="3625513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374512" y="5483845"/>
              <a:ext cx="3018531" cy="464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4"/>
                </a:lnSpc>
              </a:pPr>
              <a:r>
                <a:rPr lang="en-US" sz="1909" spc="19">
                  <a:solidFill>
                    <a:srgbClr val="E6DCCA"/>
                  </a:solidFill>
                  <a:latin typeface="Gidole"/>
                </a:rPr>
                <a:t>18102746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74512" y="4175970"/>
              <a:ext cx="3018531" cy="443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2100" spc="136">
                  <a:solidFill>
                    <a:srgbClr val="FDD05A"/>
                  </a:solidFill>
                  <a:latin typeface="Gidole"/>
                </a:rPr>
                <a:t>KAREEM YOUSRY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64294" y="2439730"/>
            <a:ext cx="2814384" cy="5046968"/>
            <a:chOff x="0" y="0"/>
            <a:chExt cx="3752512" cy="6729290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3752512" cy="6729290"/>
            </a:xfrm>
            <a:prstGeom prst="rect">
              <a:avLst/>
            </a:prstGeom>
            <a:solidFill>
              <a:srgbClr val="1C2529"/>
            </a:solidFill>
          </p:spPr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1412" r="1412"/>
            <a:stretch>
              <a:fillRect/>
            </a:stretch>
          </p:blipFill>
          <p:spPr>
            <a:xfrm>
              <a:off x="121750" y="111000"/>
              <a:ext cx="3509012" cy="361103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373016" y="5887430"/>
              <a:ext cx="3006479" cy="46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1902" spc="19">
                  <a:solidFill>
                    <a:srgbClr val="E6DCCA"/>
                  </a:solidFill>
                  <a:latin typeface="Gidole"/>
                </a:rPr>
                <a:t>18100026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73016" y="4132587"/>
              <a:ext cx="3006479" cy="451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5"/>
                </a:lnSpc>
              </a:pPr>
              <a:r>
                <a:rPr lang="en-US" sz="2092" spc="136">
                  <a:solidFill>
                    <a:srgbClr val="FDD05A"/>
                  </a:solidFill>
                  <a:latin typeface="Gidole"/>
                </a:rPr>
                <a:t>MOHAMED TAREK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114800" y="255015"/>
            <a:ext cx="8270077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 dirty="0">
                <a:solidFill>
                  <a:srgbClr val="1C2529"/>
                </a:solidFill>
                <a:latin typeface="League Spartan"/>
              </a:rPr>
              <a:t>THE TEAM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980" y="-526379"/>
            <a:ext cx="17412040" cy="10375398"/>
          </a:xfrm>
          <a:prstGeom prst="rect">
            <a:avLst/>
          </a:prstGeom>
          <a:solidFill>
            <a:srgbClr val="1C252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918851" y="1028700"/>
            <a:ext cx="2239981" cy="15567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82655" y="5635182"/>
            <a:ext cx="5376178" cy="3047466"/>
            <a:chOff x="0" y="-66675"/>
            <a:chExt cx="7168237" cy="4063288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7168237" cy="777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spc="175">
                  <a:solidFill>
                    <a:srgbClr val="FDD05A"/>
                  </a:solidFill>
                  <a:latin typeface="League Spartan"/>
                </a:rPr>
                <a:t>PROJECT BY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01775"/>
              <a:ext cx="7168237" cy="2994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E6DCCA"/>
                  </a:solidFill>
                  <a:latin typeface="Gidole"/>
                </a:rPr>
                <a:t>   </a:t>
              </a:r>
            </a:p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E6DCCA"/>
                  </a:solidFill>
                  <a:latin typeface="Gidole"/>
                </a:rPr>
                <a:t>   Kareem Yousry  18102746</a:t>
              </a:r>
            </a:p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E6DCCA"/>
                  </a:solidFill>
                  <a:latin typeface="Gidole"/>
                </a:rPr>
                <a:t>   Mohamed Tarek  18100026</a:t>
              </a:r>
            </a:p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E6DCCA"/>
                  </a:solidFill>
                  <a:latin typeface="Gidole"/>
                </a:rPr>
                <a:t>   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96591" y="3086100"/>
            <a:ext cx="6375042" cy="4114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978694"/>
            <a:ext cx="4241979" cy="2283473"/>
            <a:chOff x="0" y="-66675"/>
            <a:chExt cx="5655972" cy="3044630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5655972" cy="818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0"/>
                </a:lnSpc>
              </a:pPr>
              <a:r>
                <a:rPr lang="en-US" sz="3700" spc="185">
                  <a:solidFill>
                    <a:srgbClr val="FDD05A"/>
                  </a:solidFill>
                  <a:latin typeface="League Spartan"/>
                </a:rPr>
                <a:t>GUIDEED BY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36654"/>
              <a:ext cx="5655972" cy="1941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4000" spc="40" dirty="0">
                  <a:solidFill>
                    <a:srgbClr val="E6DCCA"/>
                  </a:solidFill>
                  <a:latin typeface="Gidole"/>
                </a:rPr>
                <a:t>Dr. Ehab </a:t>
              </a:r>
              <a:r>
                <a:rPr lang="en-US" sz="4000" spc="40" dirty="0" err="1">
                  <a:solidFill>
                    <a:srgbClr val="E6DCCA"/>
                  </a:solidFill>
                  <a:latin typeface="Gidole"/>
                </a:rPr>
                <a:t>Emam</a:t>
              </a:r>
              <a:endParaRPr lang="en-US" sz="4000" spc="40" dirty="0">
                <a:solidFill>
                  <a:srgbClr val="E6DCCA"/>
                </a:solidFill>
                <a:latin typeface="Gidole"/>
              </a:endParaRPr>
            </a:p>
            <a:p>
              <a:pPr>
                <a:lnSpc>
                  <a:spcPts val="6000"/>
                </a:lnSpc>
              </a:pPr>
              <a:r>
                <a:rPr lang="en-US" sz="4000" spc="40" dirty="0">
                  <a:solidFill>
                    <a:srgbClr val="E6DCCA"/>
                  </a:solidFill>
                  <a:latin typeface="Gidole"/>
                </a:rPr>
                <a:t>Eng. </a:t>
              </a:r>
              <a:r>
                <a:rPr lang="en-US" sz="4000" spc="40" dirty="0" err="1">
                  <a:solidFill>
                    <a:srgbClr val="E6DCCA"/>
                  </a:solidFill>
                  <a:latin typeface="Gidole"/>
                </a:rPr>
                <a:t>Nouran</a:t>
              </a:r>
              <a:r>
                <a:rPr lang="en-US" sz="4000" spc="40">
                  <a:solidFill>
                    <a:srgbClr val="E6DCCA"/>
                  </a:solidFill>
                  <a:latin typeface="Gidole"/>
                </a:rPr>
                <a:t> Waleed</a:t>
              </a:r>
              <a:endParaRPr lang="en-US" sz="4000" spc="40" dirty="0">
                <a:solidFill>
                  <a:srgbClr val="E6DCCA"/>
                </a:solidFill>
                <a:latin typeface="Gidole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700891" cy="8229600"/>
          </a:xfrm>
          <a:prstGeom prst="rect">
            <a:avLst/>
          </a:prstGeom>
          <a:solidFill>
            <a:srgbClr val="FDD05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3416" y="3436931"/>
            <a:ext cx="486170" cy="44484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945554" y="3436931"/>
            <a:ext cx="9446754" cy="3413139"/>
            <a:chOff x="0" y="0"/>
            <a:chExt cx="12595672" cy="4550852"/>
          </a:xfrm>
        </p:grpSpPr>
        <p:sp>
          <p:nvSpPr>
            <p:cNvPr id="5" name="TextBox 5"/>
            <p:cNvSpPr txBox="1"/>
            <p:nvPr/>
          </p:nvSpPr>
          <p:spPr>
            <a:xfrm>
              <a:off x="0" y="3836477"/>
              <a:ext cx="1258951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2595672" cy="326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spc="175">
                  <a:solidFill>
                    <a:srgbClr val="1C2529"/>
                  </a:solidFill>
                  <a:latin typeface="League Spartan"/>
                </a:rPr>
                <a:t>INTRODUCTION OF AIRLINE RESERVATION SYSTEM</a:t>
              </a:r>
            </a:p>
            <a:p>
              <a:pPr>
                <a:lnSpc>
                  <a:spcPts val="4900"/>
                </a:lnSpc>
              </a:pPr>
              <a:endParaRPr lang="en-US" sz="3500" spc="175">
                <a:solidFill>
                  <a:srgbClr val="1C2529"/>
                </a:solidFill>
                <a:latin typeface="League Spartan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1C2529"/>
                  </a:solidFill>
                  <a:latin typeface="League Spartan"/>
                </a:rPr>
                <a:t>TECHNOLOGIES TO USED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 rot="5400000">
            <a:off x="13159568" y="4637405"/>
            <a:ext cx="6766050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CONTENTS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3416" y="5267325"/>
            <a:ext cx="486170" cy="4448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481" y="3481"/>
            <a:ext cx="4351447" cy="434448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05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172242" y="4044950"/>
            <a:ext cx="11366720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50" dirty="0">
                <a:solidFill>
                  <a:srgbClr val="E6DCCA"/>
                </a:solidFill>
                <a:latin typeface="League Spartan"/>
              </a:rPr>
              <a:t>Airline reservation system is a computerized system</a:t>
            </a:r>
          </a:p>
          <a:p>
            <a:pPr>
              <a:lnSpc>
                <a:spcPts val="4200"/>
              </a:lnSpc>
            </a:pPr>
            <a:endParaRPr lang="en-US" sz="3000" spc="150" dirty="0">
              <a:solidFill>
                <a:srgbClr val="E6DCCA"/>
              </a:solidFill>
              <a:latin typeface="League Spartan"/>
            </a:endParaRPr>
          </a:p>
          <a:p>
            <a:pPr>
              <a:lnSpc>
                <a:spcPts val="4200"/>
              </a:lnSpc>
            </a:pPr>
            <a:r>
              <a:rPr lang="en-US" sz="3000" spc="150" dirty="0">
                <a:solidFill>
                  <a:srgbClr val="E6DCCA"/>
                </a:solidFill>
                <a:latin typeface="League Spartan"/>
              </a:rPr>
              <a:t>Enhancing the relationship between customers and airline agencies</a:t>
            </a:r>
          </a:p>
          <a:p>
            <a:pPr>
              <a:lnSpc>
                <a:spcPts val="4200"/>
              </a:lnSpc>
            </a:pPr>
            <a:endParaRPr lang="en-US" sz="3000" spc="150" dirty="0">
              <a:solidFill>
                <a:srgbClr val="E6DCCA"/>
              </a:solidFill>
              <a:latin typeface="League Spartan"/>
            </a:endParaRPr>
          </a:p>
          <a:p>
            <a:pPr>
              <a:lnSpc>
                <a:spcPts val="4200"/>
              </a:lnSpc>
            </a:pPr>
            <a:r>
              <a:rPr lang="en-US" sz="3000" spc="150" dirty="0">
                <a:solidFill>
                  <a:srgbClr val="E6DCCA"/>
                </a:solidFill>
                <a:latin typeface="League Spartan"/>
              </a:rPr>
              <a:t>Convenient for the customers to book the flights</a:t>
            </a:r>
          </a:p>
          <a:p>
            <a:pPr>
              <a:lnSpc>
                <a:spcPts val="4200"/>
              </a:lnSpc>
            </a:pPr>
            <a:endParaRPr lang="en-US" sz="3000" spc="150" dirty="0">
              <a:solidFill>
                <a:srgbClr val="E6DCCA"/>
              </a:solidFill>
              <a:latin typeface="League Spartan"/>
            </a:endParaRPr>
          </a:p>
          <a:p>
            <a:pPr>
              <a:lnSpc>
                <a:spcPts val="4200"/>
              </a:lnSpc>
            </a:pPr>
            <a:r>
              <a:rPr lang="en-US" sz="3000" spc="150" dirty="0">
                <a:solidFill>
                  <a:srgbClr val="E6DCCA"/>
                </a:solidFill>
                <a:latin typeface="League Spartan"/>
              </a:rPr>
              <a:t>Allow the employee to access the database and allow new employee to be added by admin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6220" y="883848"/>
            <a:ext cx="1005886" cy="7644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3935039"/>
            <a:ext cx="649797" cy="68041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630092" y="1028700"/>
            <a:ext cx="13629208" cy="3082925"/>
            <a:chOff x="0" y="0"/>
            <a:chExt cx="18172277" cy="4110567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18172277" cy="2651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119"/>
                </a:lnSpc>
              </a:pPr>
              <a:r>
                <a:rPr lang="en-US" sz="5800" spc="174">
                  <a:solidFill>
                    <a:srgbClr val="FDD05A"/>
                  </a:solidFill>
                  <a:latin typeface="League Spartan"/>
                </a:rPr>
                <a:t>Introduction of airline reservation system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391214" y="3415665"/>
              <a:ext cx="9781063" cy="694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25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5029200"/>
            <a:ext cx="649797" cy="68041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635750"/>
            <a:ext cx="649797" cy="68041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661175"/>
            <a:ext cx="649797" cy="6804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3950" y="3517900"/>
            <a:ext cx="7515328" cy="5740400"/>
          </a:xfrm>
          <a:prstGeom prst="rect">
            <a:avLst/>
          </a:prstGeom>
          <a:solidFill>
            <a:srgbClr val="FDD05A"/>
          </a:solidFill>
        </p:spPr>
      </p:sp>
      <p:sp>
        <p:nvSpPr>
          <p:cNvPr id="3" name="TextBox 3"/>
          <p:cNvSpPr txBox="1"/>
          <p:nvPr/>
        </p:nvSpPr>
        <p:spPr>
          <a:xfrm>
            <a:off x="1418037" y="1238885"/>
            <a:ext cx="15451927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 spc="174">
                <a:solidFill>
                  <a:srgbClr val="FDD05A"/>
                </a:solidFill>
                <a:latin typeface="League Spartan"/>
              </a:rPr>
              <a:t>System Requirements</a:t>
            </a:r>
          </a:p>
        </p:txBody>
      </p:sp>
      <p:sp>
        <p:nvSpPr>
          <p:cNvPr id="4" name="AutoShape 4"/>
          <p:cNvSpPr/>
          <p:nvPr/>
        </p:nvSpPr>
        <p:spPr>
          <a:xfrm>
            <a:off x="9664597" y="3517900"/>
            <a:ext cx="7499453" cy="5740400"/>
          </a:xfrm>
          <a:prstGeom prst="rect">
            <a:avLst/>
          </a:prstGeom>
          <a:solidFill>
            <a:srgbClr val="E6DCCA"/>
          </a:solidFill>
        </p:spPr>
      </p:sp>
      <p:grpSp>
        <p:nvGrpSpPr>
          <p:cNvPr id="5" name="Group 5"/>
          <p:cNvGrpSpPr/>
          <p:nvPr/>
        </p:nvGrpSpPr>
        <p:grpSpPr>
          <a:xfrm>
            <a:off x="2240632" y="4739491"/>
            <a:ext cx="5281964" cy="3251974"/>
            <a:chOff x="0" y="0"/>
            <a:chExt cx="7042618" cy="4335965"/>
          </a:xfrm>
        </p:grpSpPr>
        <p:sp>
          <p:nvSpPr>
            <p:cNvPr id="6" name="TextBox 6"/>
            <p:cNvSpPr txBox="1"/>
            <p:nvPr/>
          </p:nvSpPr>
          <p:spPr>
            <a:xfrm>
              <a:off x="62094" y="1061270"/>
              <a:ext cx="6918431" cy="3274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 dirty="0">
                  <a:solidFill>
                    <a:srgbClr val="1C2529"/>
                  </a:solidFill>
                  <a:latin typeface="Gidole"/>
                </a:rPr>
                <a:t>Operating System: Windows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 spc="26" dirty="0">
                  <a:solidFill>
                    <a:srgbClr val="1C2529"/>
                  </a:solidFill>
                  <a:latin typeface="Gidole"/>
                </a:rPr>
                <a:t>User Interface: </a:t>
              </a:r>
              <a:r>
                <a:rPr lang="en-US" sz="2600" spc="26" dirty="0" err="1">
                  <a:solidFill>
                    <a:srgbClr val="1C2529"/>
                  </a:solidFill>
                  <a:latin typeface="Gidole"/>
                </a:rPr>
                <a:t>Netbeans</a:t>
              </a:r>
              <a:endParaRPr lang="en-US" sz="2600" spc="26" dirty="0">
                <a:solidFill>
                  <a:srgbClr val="1C2529"/>
                </a:solidFill>
                <a:latin typeface="Gidole"/>
              </a:endParaRPr>
            </a:p>
            <a:p>
              <a:pPr algn="ctr">
                <a:lnSpc>
                  <a:spcPts val="3900"/>
                </a:lnSpc>
              </a:pPr>
              <a:r>
                <a:rPr lang="en-US" sz="2600" spc="26" dirty="0">
                  <a:solidFill>
                    <a:srgbClr val="1C2529"/>
                  </a:solidFill>
                  <a:latin typeface="Gidole"/>
                </a:rPr>
                <a:t>Programming Language: JAVA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 spc="26" dirty="0">
                  <a:solidFill>
                    <a:srgbClr val="1C2529"/>
                  </a:solidFill>
                  <a:latin typeface="Gidole"/>
                </a:rPr>
                <a:t>Database: MYSQL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 spc="26" dirty="0">
                  <a:solidFill>
                    <a:srgbClr val="1C2529"/>
                  </a:solidFill>
                  <a:latin typeface="Gidole"/>
                </a:rPr>
                <a:t>Server used: XAMPP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042618" cy="694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SOFTWARE REQUIREMENTS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75927" y="4739491"/>
            <a:ext cx="5476793" cy="2756674"/>
            <a:chOff x="0" y="0"/>
            <a:chExt cx="7302391" cy="3675565"/>
          </a:xfrm>
        </p:grpSpPr>
        <p:sp>
          <p:nvSpPr>
            <p:cNvPr id="9" name="TextBox 9"/>
            <p:cNvSpPr txBox="1"/>
            <p:nvPr/>
          </p:nvSpPr>
          <p:spPr>
            <a:xfrm>
              <a:off x="64384" y="1061270"/>
              <a:ext cx="7173623" cy="2614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 dirty="0">
                  <a:solidFill>
                    <a:srgbClr val="1C2529"/>
                  </a:solidFill>
                  <a:latin typeface="Gidole"/>
                </a:rPr>
                <a:t>Processor: any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 spc="26" dirty="0">
                  <a:solidFill>
                    <a:srgbClr val="1C2529"/>
                  </a:solidFill>
                  <a:latin typeface="Gidole"/>
                </a:rPr>
                <a:t>Hard Disk: 10 MB minimum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 spc="26" dirty="0">
                  <a:solidFill>
                    <a:srgbClr val="1C2529"/>
                  </a:solidFill>
                  <a:latin typeface="Gidole"/>
                </a:rPr>
                <a:t>RAM: 256 MB or more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 spc="26" dirty="0">
                  <a:solidFill>
                    <a:srgbClr val="1C2529"/>
                  </a:solidFill>
                  <a:latin typeface="Gidole"/>
                </a:rPr>
                <a:t>Any Screen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302391" cy="694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HARDWARE REQUIREMENTS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628038">
            <a:off x="12564793" y="-1386196"/>
            <a:ext cx="2729333" cy="13687572"/>
          </a:xfrm>
          <a:prstGeom prst="rect">
            <a:avLst/>
          </a:prstGeom>
          <a:solidFill>
            <a:srgbClr val="FDD05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8263" r="18263"/>
          <a:stretch>
            <a:fillRect/>
          </a:stretch>
        </p:blipFill>
        <p:spPr>
          <a:xfrm>
            <a:off x="10599620" y="1817471"/>
            <a:ext cx="6659680" cy="700352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8070008" cy="3377850"/>
            <a:chOff x="0" y="0"/>
            <a:chExt cx="10760010" cy="4503800"/>
          </a:xfrm>
        </p:grpSpPr>
        <p:sp>
          <p:nvSpPr>
            <p:cNvPr id="5" name="TextBox 5"/>
            <p:cNvSpPr txBox="1"/>
            <p:nvPr/>
          </p:nvSpPr>
          <p:spPr>
            <a:xfrm>
              <a:off x="0" y="1322450"/>
              <a:ext cx="10760010" cy="318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 spc="30" dirty="0">
                  <a:solidFill>
                    <a:srgbClr val="E6DCCA"/>
                  </a:solidFill>
                  <a:latin typeface="Gidole"/>
                </a:rPr>
                <a:t>Java is a programming language and a platform.</a:t>
              </a:r>
            </a:p>
            <a:p>
              <a:pPr>
                <a:lnSpc>
                  <a:spcPts val="4800"/>
                </a:lnSpc>
              </a:pPr>
              <a:endParaRPr lang="en-US" sz="3000" spc="30" dirty="0">
                <a:solidFill>
                  <a:srgbClr val="E6DCCA"/>
                </a:solidFill>
                <a:latin typeface="Gidole"/>
              </a:endParaRPr>
            </a:p>
            <a:p>
              <a:pPr>
                <a:lnSpc>
                  <a:spcPts val="4800"/>
                </a:lnSpc>
              </a:pPr>
              <a:r>
                <a:rPr lang="en-US" sz="3000" spc="30" dirty="0">
                  <a:solidFill>
                    <a:srgbClr val="E6DCCA"/>
                  </a:solidFill>
                  <a:latin typeface="Gidole"/>
                </a:rPr>
                <a:t>Java is a high level, robust, secured and object-oriented programming language.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15" y="-66675"/>
              <a:ext cx="10759095" cy="777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FDD05A"/>
                  </a:solidFill>
                  <a:latin typeface="League Spartan"/>
                </a:rPr>
                <a:t>JAVA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73992" y="5143500"/>
            <a:ext cx="8070008" cy="3987450"/>
            <a:chOff x="0" y="0"/>
            <a:chExt cx="10760010" cy="5316600"/>
          </a:xfrm>
        </p:grpSpPr>
        <p:sp>
          <p:nvSpPr>
            <p:cNvPr id="8" name="TextBox 8"/>
            <p:cNvSpPr txBox="1"/>
            <p:nvPr/>
          </p:nvSpPr>
          <p:spPr>
            <a:xfrm>
              <a:off x="0" y="1322450"/>
              <a:ext cx="10760010" cy="3994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Any hardware or software environment in which a program runs, is known as platform.</a:t>
              </a:r>
            </a:p>
            <a:p>
              <a:pPr>
                <a:lnSpc>
                  <a:spcPts val="4800"/>
                </a:lnSpc>
              </a:pPr>
              <a:endParaRPr lang="en-US" sz="3000" spc="30">
                <a:solidFill>
                  <a:srgbClr val="E6DCCA"/>
                </a:solidFill>
                <a:latin typeface="Gidole"/>
              </a:endParaRPr>
            </a:p>
            <a:p>
              <a:pPr>
                <a:lnSpc>
                  <a:spcPts val="48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Since Java has its own runtime environment (JRE) and API, it is called platform.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15" y="-66675"/>
              <a:ext cx="10759095" cy="777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FDD05A"/>
                  </a:solidFill>
                  <a:latin typeface="League Spartan"/>
                </a:rPr>
                <a:t>PLATFORM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-152740"/>
            <a:ext cx="10338449" cy="9411040"/>
          </a:xfrm>
          <a:prstGeom prst="rect">
            <a:avLst/>
          </a:prstGeom>
          <a:solidFill>
            <a:srgbClr val="1C252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8560" r="28560"/>
          <a:stretch>
            <a:fillRect/>
          </a:stretch>
        </p:blipFill>
        <p:spPr>
          <a:xfrm>
            <a:off x="11106971" y="-310020"/>
            <a:ext cx="6152329" cy="95683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1481" y="971550"/>
            <a:ext cx="865792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315">
                <a:solidFill>
                  <a:srgbClr val="FDD05A"/>
                </a:solidFill>
                <a:latin typeface="League Spartan"/>
              </a:rPr>
              <a:t>WHAT IS JDBC?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1481" y="2809875"/>
            <a:ext cx="8586456" cy="456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E6DCCA"/>
                </a:solidFill>
                <a:latin typeface="Gidole"/>
              </a:rPr>
              <a:t>JDBC is a java TM API for executing SQL statements.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E6DCCA"/>
                </a:solidFill>
                <a:latin typeface="Gidole"/>
              </a:rPr>
              <a:t>It consists of a set of classes and interfaces written in the java programming language that makes it easy to send SQL statements to virtually any relational databases.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E6DCCA"/>
                </a:solidFill>
                <a:latin typeface="Gidole"/>
              </a:rPr>
              <a:t>JDBC (Java Database Connectivity) front end is in java and back end is in MYSQL.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42702" y="-423751"/>
            <a:ext cx="7553102" cy="11134502"/>
          </a:xfrm>
          <a:prstGeom prst="rect">
            <a:avLst/>
          </a:prstGeom>
          <a:solidFill>
            <a:srgbClr val="FDD05A"/>
          </a:solidFill>
        </p:spPr>
      </p:sp>
      <p:grpSp>
        <p:nvGrpSpPr>
          <p:cNvPr id="3" name="Group 3"/>
          <p:cNvGrpSpPr/>
          <p:nvPr/>
        </p:nvGrpSpPr>
        <p:grpSpPr>
          <a:xfrm>
            <a:off x="8102393" y="3532806"/>
            <a:ext cx="9156907" cy="3185669"/>
            <a:chOff x="0" y="-47625"/>
            <a:chExt cx="12209209" cy="4247559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2209209" cy="882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25"/>
                </a:lnSpc>
              </a:pPr>
              <a:r>
                <a:rPr lang="en-US" sz="4500" spc="292" dirty="0">
                  <a:solidFill>
                    <a:srgbClr val="FDD05A"/>
                  </a:solidFill>
                  <a:latin typeface="Gidole"/>
                </a:rPr>
                <a:t>USER FUNCTIONALITY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42142"/>
              <a:ext cx="12209209" cy="957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25"/>
                </a:lnSpc>
              </a:pPr>
              <a:r>
                <a:rPr lang="en-US" sz="4500" spc="292">
                  <a:solidFill>
                    <a:srgbClr val="FDD05A"/>
                  </a:solidFill>
                  <a:latin typeface="Gidole"/>
                </a:rPr>
                <a:t>ADMINISTRATOR FUNCTIONALITY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71550"/>
            <a:ext cx="5025563" cy="308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SYSTEM FUNCTIO-NALITY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554835"/>
            <a:ext cx="2269326" cy="157718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0" y="3523805"/>
            <a:ext cx="827781" cy="7630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21802" y="5955411"/>
            <a:ext cx="827781" cy="7630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42702" y="-423751"/>
            <a:ext cx="7553102" cy="11134502"/>
          </a:xfrm>
          <a:prstGeom prst="rect">
            <a:avLst/>
          </a:prstGeom>
          <a:solidFill>
            <a:srgbClr val="FDD05A"/>
          </a:solidFill>
        </p:spPr>
      </p:sp>
      <p:sp>
        <p:nvSpPr>
          <p:cNvPr id="3" name="TextBox 3"/>
          <p:cNvSpPr txBox="1"/>
          <p:nvPr/>
        </p:nvSpPr>
        <p:spPr>
          <a:xfrm>
            <a:off x="8102393" y="1657350"/>
            <a:ext cx="9156907" cy="684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Login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Add customer information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Update customer information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Customer record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Add flight information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Book ticket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Cancellation of reservation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Ticket report</a:t>
            </a:r>
          </a:p>
          <a:p>
            <a:pPr marL="863600" lvl="1" indent="-431800">
              <a:lnSpc>
                <a:spcPts val="6000"/>
              </a:lnSpc>
              <a:buFont typeface="Arial"/>
              <a:buChar char="•"/>
            </a:pPr>
            <a:r>
              <a:rPr lang="en-US" sz="4000" spc="40" dirty="0">
                <a:solidFill>
                  <a:srgbClr val="E6DCCA"/>
                </a:solidFill>
                <a:latin typeface="Gidole"/>
              </a:rPr>
              <a:t>User creation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025563" cy="411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ADMINIS-TRATOR FUNCTIO-NALITY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554835"/>
            <a:ext cx="2269326" cy="15771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313</Words>
  <Application>Microsoft Office PowerPoint</Application>
  <PresentationFormat>Custom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League Spartan</vt:lpstr>
      <vt:lpstr>Arial</vt:lpstr>
      <vt:lpstr>Calibri</vt:lpstr>
      <vt:lpstr>Gidole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reservation system</dc:title>
  <cp:lastModifiedBy>Karim Yousry Abdel Alim</cp:lastModifiedBy>
  <cp:revision>12</cp:revision>
  <dcterms:created xsi:type="dcterms:W3CDTF">2006-08-16T00:00:00Z</dcterms:created>
  <dcterms:modified xsi:type="dcterms:W3CDTF">2021-12-21T06:51:55Z</dcterms:modified>
  <dc:identifier>DAEhL_s2Ey4</dc:identifier>
</cp:coreProperties>
</file>